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4"/>
  </p:notesMasterIdLst>
  <p:sldIdLst>
    <p:sldId id="267" r:id="rId2"/>
    <p:sldId id="256" r:id="rId3"/>
    <p:sldId id="257" r:id="rId4"/>
    <p:sldId id="258" r:id="rId5"/>
    <p:sldId id="259" r:id="rId6"/>
    <p:sldId id="265" r:id="rId7"/>
    <p:sldId id="266" r:id="rId8"/>
    <p:sldId id="260" r:id="rId9"/>
    <p:sldId id="261" r:id="rId10"/>
    <p:sldId id="262" r:id="rId11"/>
    <p:sldId id="263" r:id="rId12"/>
    <p:sldId id="264" r:id="rId13"/>
  </p:sldIdLst>
  <p:sldSz cx="14630400" cy="8229600"/>
  <p:notesSz cx="8229600" cy="14630400"/>
  <p:embeddedFontLst>
    <p:embeddedFont>
      <p:font typeface="Bitter" panose="020B0604020202020204" charset="0"/>
      <p:regular r:id="rId15"/>
    </p:embeddedFont>
    <p:embeddedFont>
      <p:font typeface="Prata" panose="020B0604020202020204" charset="0"/>
      <p:regular r:id="rId16"/>
    </p:embeddedFont>
    <p:embeddedFont>
      <p:font typeface="Raleway" pitchFamily="2" charset="0"/>
      <p:regular r:id="rId17"/>
      <p:bold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854843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B0E495C-004E-F2F6-F81C-47DB91103790}"/>
              </a:ext>
            </a:extLst>
          </p:cNvPr>
          <p:cNvSpPr txBox="1"/>
          <p:nvPr/>
        </p:nvSpPr>
        <p:spPr>
          <a:xfrm rot="10800000" flipH="1" flipV="1">
            <a:off x="814039" y="1692626"/>
            <a:ext cx="744901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u="sng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Name</a:t>
            </a:r>
            <a:r>
              <a:rPr lang="en-US" sz="32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: Karan Singh</a:t>
            </a:r>
          </a:p>
          <a:p>
            <a:r>
              <a:rPr lang="en-US" sz="32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            Narmin </a:t>
            </a:r>
            <a:r>
              <a:rPr lang="en-US" sz="3200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Chandiwala</a:t>
            </a:r>
            <a:endParaRPr lang="en-US" sz="32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endParaRPr lang="en-US" sz="32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r>
              <a:rPr lang="en-US" sz="3200" b="1" u="sng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College</a:t>
            </a:r>
            <a:r>
              <a:rPr lang="en-US" sz="32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: Mulund College of Commerce</a:t>
            </a:r>
            <a:br>
              <a:rPr lang="en-US" sz="3200" dirty="0">
                <a:solidFill>
                  <a:schemeClr val="accent4">
                    <a:lumMod val="60000"/>
                    <a:lumOff val="40000"/>
                  </a:schemeClr>
                </a:solidFill>
              </a:rPr>
            </a:br>
            <a:br>
              <a:rPr lang="en-US" sz="3200" dirty="0">
                <a:solidFill>
                  <a:schemeClr val="accent4">
                    <a:lumMod val="60000"/>
                    <a:lumOff val="40000"/>
                  </a:schemeClr>
                </a:solidFill>
              </a:rPr>
            </a:br>
            <a:r>
              <a:rPr lang="en-US" sz="3200" b="1" u="sng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Department of Computer Science</a:t>
            </a:r>
            <a:endParaRPr lang="en-IN" sz="3200" b="1" u="sn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2DE19D9-30DB-92FE-8128-312F30839F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2497" y="1647360"/>
            <a:ext cx="6096000" cy="375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7094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59806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7353" y="3631883"/>
            <a:ext cx="11963043" cy="6494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40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Benefits of Federated Learning in Cybersecurity</a:t>
            </a:r>
            <a:endParaRPr lang="en-US" sz="4050" dirty="0"/>
          </a:p>
        </p:txBody>
      </p:sp>
      <p:sp>
        <p:nvSpPr>
          <p:cNvPr id="4" name="Shape 1"/>
          <p:cNvSpPr/>
          <p:nvPr/>
        </p:nvSpPr>
        <p:spPr>
          <a:xfrm>
            <a:off x="727353" y="4593074"/>
            <a:ext cx="6484025" cy="1197412"/>
          </a:xfrm>
          <a:prstGeom prst="roundRect">
            <a:avLst>
              <a:gd name="adj" fmla="val 2604"/>
            </a:avLst>
          </a:prstGeom>
          <a:solidFill>
            <a:srgbClr val="3A3B3C"/>
          </a:solidFill>
          <a:ln/>
        </p:spPr>
      </p:sp>
      <p:sp>
        <p:nvSpPr>
          <p:cNvPr id="5" name="Text 2"/>
          <p:cNvSpPr/>
          <p:nvPr/>
        </p:nvSpPr>
        <p:spPr>
          <a:xfrm>
            <a:off x="935117" y="4800838"/>
            <a:ext cx="2598063" cy="3246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Enhanced Privacy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935117" y="5250180"/>
            <a:ext cx="6068497" cy="332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Data never leaves local devices, increasing confidentiality.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7419142" y="4593074"/>
            <a:ext cx="6484025" cy="1197412"/>
          </a:xfrm>
          <a:prstGeom prst="roundRect">
            <a:avLst>
              <a:gd name="adj" fmla="val 2604"/>
            </a:avLst>
          </a:prstGeom>
          <a:solidFill>
            <a:srgbClr val="3A3B3C"/>
          </a:solidFill>
          <a:ln/>
        </p:spPr>
      </p:sp>
      <p:sp>
        <p:nvSpPr>
          <p:cNvPr id="8" name="Text 5"/>
          <p:cNvSpPr/>
          <p:nvPr/>
        </p:nvSpPr>
        <p:spPr>
          <a:xfrm>
            <a:off x="7626906" y="4800838"/>
            <a:ext cx="2598063" cy="3246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Improved Accuracy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7626906" y="5250180"/>
            <a:ext cx="6068497" cy="332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Training on varied datasets boosts detection capabilities.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727353" y="5998250"/>
            <a:ext cx="6484025" cy="1197412"/>
          </a:xfrm>
          <a:prstGeom prst="roundRect">
            <a:avLst>
              <a:gd name="adj" fmla="val 2604"/>
            </a:avLst>
          </a:prstGeom>
          <a:solidFill>
            <a:srgbClr val="3A3B3C"/>
          </a:solidFill>
          <a:ln/>
        </p:spPr>
      </p:sp>
      <p:sp>
        <p:nvSpPr>
          <p:cNvPr id="11" name="Text 8"/>
          <p:cNvSpPr/>
          <p:nvPr/>
        </p:nvSpPr>
        <p:spPr>
          <a:xfrm>
            <a:off x="935117" y="6206014"/>
            <a:ext cx="2598063" cy="3246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Reduced Latency</a:t>
            </a:r>
            <a:endParaRPr lang="en-US" sz="2000" dirty="0"/>
          </a:p>
        </p:txBody>
      </p:sp>
      <p:sp>
        <p:nvSpPr>
          <p:cNvPr id="12" name="Text 9"/>
          <p:cNvSpPr/>
          <p:nvPr/>
        </p:nvSpPr>
        <p:spPr>
          <a:xfrm>
            <a:off x="935117" y="6655356"/>
            <a:ext cx="6068497" cy="332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Faster threat detection across distributed networks.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7419142" y="5998250"/>
            <a:ext cx="6484025" cy="1197412"/>
          </a:xfrm>
          <a:prstGeom prst="roundRect">
            <a:avLst>
              <a:gd name="adj" fmla="val 2604"/>
            </a:avLst>
          </a:prstGeom>
          <a:solidFill>
            <a:srgbClr val="3A3B3C"/>
          </a:solidFill>
          <a:ln/>
        </p:spPr>
      </p:sp>
      <p:sp>
        <p:nvSpPr>
          <p:cNvPr id="14" name="Text 11"/>
          <p:cNvSpPr/>
          <p:nvPr/>
        </p:nvSpPr>
        <p:spPr>
          <a:xfrm>
            <a:off x="7626906" y="6206014"/>
            <a:ext cx="2598063" cy="3246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Statistic</a:t>
            </a:r>
            <a:endParaRPr lang="en-US" sz="2000" dirty="0"/>
          </a:p>
        </p:txBody>
      </p:sp>
      <p:sp>
        <p:nvSpPr>
          <p:cNvPr id="15" name="Text 12"/>
          <p:cNvSpPr/>
          <p:nvPr/>
        </p:nvSpPr>
        <p:spPr>
          <a:xfrm>
            <a:off x="7626906" y="6655356"/>
            <a:ext cx="6068497" cy="332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50% faster malware detection in federated network setups.</a:t>
            </a:r>
            <a:endParaRPr lang="en-US" sz="16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43422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Challenges and Future Directions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191947"/>
            <a:ext cx="170021" cy="853321"/>
          </a:xfrm>
          <a:prstGeom prst="roundRect">
            <a:avLst>
              <a:gd name="adj" fmla="val 20012"/>
            </a:avLst>
          </a:prstGeom>
          <a:solidFill>
            <a:srgbClr val="3A3B3C"/>
          </a:solidFill>
          <a:ln/>
        </p:spPr>
      </p:sp>
      <p:sp>
        <p:nvSpPr>
          <p:cNvPr id="5" name="Text 2"/>
          <p:cNvSpPr/>
          <p:nvPr/>
        </p:nvSpPr>
        <p:spPr>
          <a:xfrm>
            <a:off x="6790373" y="3191947"/>
            <a:ext cx="300882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Communication Costs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790373" y="3682365"/>
            <a:ext cx="704623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Optimizing data transfer and aggregation overhead.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6620351" y="4272082"/>
            <a:ext cx="170021" cy="853321"/>
          </a:xfrm>
          <a:prstGeom prst="roundRect">
            <a:avLst>
              <a:gd name="adj" fmla="val 20012"/>
            </a:avLst>
          </a:prstGeom>
          <a:solidFill>
            <a:srgbClr val="3A3B3C"/>
          </a:solidFill>
          <a:ln/>
        </p:spPr>
      </p:sp>
      <p:sp>
        <p:nvSpPr>
          <p:cNvPr id="8" name="Text 5"/>
          <p:cNvSpPr/>
          <p:nvPr/>
        </p:nvSpPr>
        <p:spPr>
          <a:xfrm>
            <a:off x="7130534" y="427208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Security Risks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130534" y="4762500"/>
            <a:ext cx="6706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Model poisoning attacks can reduce accuracy by 60%.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960632" y="5352217"/>
            <a:ext cx="170021" cy="1216223"/>
          </a:xfrm>
          <a:prstGeom prst="roundRect">
            <a:avLst>
              <a:gd name="adj" fmla="val 20012"/>
            </a:avLst>
          </a:prstGeom>
          <a:solidFill>
            <a:srgbClr val="3A3B3C"/>
          </a:solidFill>
          <a:ln/>
        </p:spPr>
      </p:sp>
      <p:sp>
        <p:nvSpPr>
          <p:cNvPr id="11" name="Text 8"/>
          <p:cNvSpPr/>
          <p:nvPr/>
        </p:nvSpPr>
        <p:spPr>
          <a:xfrm>
            <a:off x="7470815" y="53522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Future Trends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470815" y="5842635"/>
            <a:ext cx="636579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Homomorphic encryption enhancing federated model security.</a:t>
            </a:r>
            <a:endParaRPr lang="en-US" sz="17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60830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0329" y="3507343"/>
            <a:ext cx="12738378" cy="6519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41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Conclusion: Federated Learning - A Paradigm Shift</a:t>
            </a:r>
            <a:endParaRPr lang="en-US" sz="4100" dirty="0"/>
          </a:p>
        </p:txBody>
      </p:sp>
      <p:sp>
        <p:nvSpPr>
          <p:cNvPr id="4" name="Text 1"/>
          <p:cNvSpPr/>
          <p:nvPr/>
        </p:nvSpPr>
        <p:spPr>
          <a:xfrm>
            <a:off x="730329" y="4576524"/>
            <a:ext cx="4181237" cy="6885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400"/>
              </a:lnSpc>
              <a:buNone/>
            </a:pPr>
            <a:r>
              <a:rPr lang="en-US" sz="54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40%</a:t>
            </a:r>
            <a:endParaRPr lang="en-US" sz="5400" dirty="0"/>
          </a:p>
        </p:txBody>
      </p:sp>
      <p:sp>
        <p:nvSpPr>
          <p:cNvPr id="5" name="Text 2"/>
          <p:cNvSpPr/>
          <p:nvPr/>
        </p:nvSpPr>
        <p:spPr>
          <a:xfrm>
            <a:off x="730329" y="5525810"/>
            <a:ext cx="4181237" cy="3338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Detection accuracy increase from studies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5224462" y="4576524"/>
            <a:ext cx="4181356" cy="6885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400"/>
              </a:lnSpc>
              <a:buNone/>
            </a:pPr>
            <a:r>
              <a:rPr lang="en-US" sz="54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290%</a:t>
            </a:r>
            <a:endParaRPr lang="en-US" sz="5400" dirty="0"/>
          </a:p>
        </p:txBody>
      </p:sp>
      <p:sp>
        <p:nvSpPr>
          <p:cNvPr id="7" name="Text 4"/>
          <p:cNvSpPr/>
          <p:nvPr/>
        </p:nvSpPr>
        <p:spPr>
          <a:xfrm>
            <a:off x="5224462" y="5525810"/>
            <a:ext cx="4181356" cy="6677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Projected CAGR for federated learning market by 2025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9718715" y="4576524"/>
            <a:ext cx="4181237" cy="6885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400"/>
              </a:lnSpc>
              <a:buNone/>
            </a:pPr>
            <a:r>
              <a:rPr lang="en-US" sz="54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$265M</a:t>
            </a:r>
            <a:endParaRPr lang="en-US" sz="5400" dirty="0"/>
          </a:p>
        </p:txBody>
      </p:sp>
      <p:sp>
        <p:nvSpPr>
          <p:cNvPr id="9" name="Text 6"/>
          <p:cNvSpPr/>
          <p:nvPr/>
        </p:nvSpPr>
        <p:spPr>
          <a:xfrm>
            <a:off x="9718715" y="5525810"/>
            <a:ext cx="4181237" cy="3338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Estimated market size by 2025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730329" y="6428184"/>
            <a:ext cx="13169741" cy="3338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Enables collaboration protecting sensitive data.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730329" y="6996708"/>
            <a:ext cx="13169741" cy="3338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Adopted by Google, Intel, and leading banks globally.</a:t>
            </a:r>
            <a:endParaRPr lang="en-US" sz="16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574602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Federated Learning for Cybersecurity: Detecting Malware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041100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Revolutionizing malware detection through decentralized collaboration.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659154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Protecting sensitive data while improving threat intelligence.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5277207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Statistics:</a:t>
            </a: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40% increase in detection accuracy reported in recent studies.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247380" y="231109"/>
            <a:ext cx="362903" cy="362903"/>
          </a:xfrm>
          <a:prstGeom prst="roundRect">
            <a:avLst>
              <a:gd name="adj" fmla="val 25194296"/>
            </a:avLst>
          </a:prstGeom>
          <a:solidFill>
            <a:srgbClr val="E27F44"/>
          </a:solidFill>
          <a:ln w="7620">
            <a:solidFill>
              <a:srgbClr val="4D4D51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913745" y="6372582"/>
            <a:ext cx="122992" cy="97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750"/>
              </a:lnSpc>
              <a:buNone/>
            </a:pPr>
            <a:endParaRPr lang="en-US" sz="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69306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The Cybersecurity Challenge: A Data Problem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45078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5" name="Text 2"/>
          <p:cNvSpPr/>
          <p:nvPr/>
        </p:nvSpPr>
        <p:spPr>
          <a:xfrm>
            <a:off x="1530906" y="2528649"/>
            <a:ext cx="486179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Traditional Centralized Approaches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530906" y="3019068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Single point of failure risks disrupting detection systems.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93790" y="383559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8" name="Text 5"/>
          <p:cNvSpPr/>
          <p:nvPr/>
        </p:nvSpPr>
        <p:spPr>
          <a:xfrm>
            <a:off x="1530906" y="391346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Data Silos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530906" y="4403884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Limit the scope and effectiveness of threat models.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220414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11" name="Text 8"/>
          <p:cNvSpPr/>
          <p:nvPr/>
        </p:nvSpPr>
        <p:spPr>
          <a:xfrm>
            <a:off x="1530906" y="529828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Privacy Concerns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530906" y="5788700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Hinder data sharing and collaboration across organizations.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793790" y="6605230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14" name="Text 11"/>
          <p:cNvSpPr/>
          <p:nvPr/>
        </p:nvSpPr>
        <p:spPr>
          <a:xfrm>
            <a:off x="1530906" y="668309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Statistic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530906" y="7173516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68% of organizations face challenges in sharing threat data.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39960"/>
            <a:ext cx="790146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What is Federated Learning?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815715"/>
            <a:ext cx="2845594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Decentralized Learning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751189"/>
            <a:ext cx="284559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Training models across multiple devices locally.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4200406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Privacy Preserving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4200406" y="4396859"/>
            <a:ext cx="284559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Data remains on local devices, ensuring confidentiality.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607022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Model Aggregation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607022" y="4396859"/>
            <a:ext cx="284559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Combines insights from distributed data sources efficiently.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11013638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Statistic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11013638" y="4396859"/>
            <a:ext cx="284559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90% reduction in data transfer versus centralized learning.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96489" y="894040"/>
            <a:ext cx="7723823" cy="12680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9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Federated Learning in Malware Detection: How It Works</a:t>
            </a:r>
            <a:endParaRPr lang="en-US" sz="39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6489" y="2466380"/>
            <a:ext cx="1014413" cy="121729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515225" y="2669262"/>
            <a:ext cx="2536269" cy="316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Local Training</a:t>
            </a:r>
            <a:endParaRPr lang="en-US" sz="1950" dirty="0"/>
          </a:p>
        </p:txBody>
      </p:sp>
      <p:sp>
        <p:nvSpPr>
          <p:cNvPr id="6" name="Text 2"/>
          <p:cNvSpPr/>
          <p:nvPr/>
        </p:nvSpPr>
        <p:spPr>
          <a:xfrm>
            <a:off x="7515225" y="3107888"/>
            <a:ext cx="6405086" cy="3245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Each device trains a malware detection model on its own data.</a:t>
            </a:r>
            <a:endParaRPr lang="en-US" sz="15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6489" y="3683675"/>
            <a:ext cx="1014413" cy="121729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515225" y="3886557"/>
            <a:ext cx="2536269" cy="316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Model Aggregation</a:t>
            </a:r>
            <a:endParaRPr lang="en-US" sz="1950" dirty="0"/>
          </a:p>
        </p:txBody>
      </p:sp>
      <p:sp>
        <p:nvSpPr>
          <p:cNvPr id="9" name="Text 4"/>
          <p:cNvSpPr/>
          <p:nvPr/>
        </p:nvSpPr>
        <p:spPr>
          <a:xfrm>
            <a:off x="7515225" y="4325183"/>
            <a:ext cx="6405086" cy="3245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 central server combines models from multiple devices.</a:t>
            </a:r>
            <a:endParaRPr lang="en-US" sz="15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96489" y="4900970"/>
            <a:ext cx="1014413" cy="121729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515225" y="5103852"/>
            <a:ext cx="2536269" cy="316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Improved Accuracy</a:t>
            </a:r>
            <a:endParaRPr lang="en-US" sz="1950" dirty="0"/>
          </a:p>
        </p:txBody>
      </p:sp>
      <p:sp>
        <p:nvSpPr>
          <p:cNvPr id="12" name="Text 6"/>
          <p:cNvSpPr/>
          <p:nvPr/>
        </p:nvSpPr>
        <p:spPr>
          <a:xfrm>
            <a:off x="7515225" y="5542478"/>
            <a:ext cx="6405086" cy="3245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Detects a wider range of malware threats effectively.</a:t>
            </a:r>
            <a:endParaRPr lang="en-US" sz="15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96489" y="6118265"/>
            <a:ext cx="1014413" cy="1217295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515225" y="6321147"/>
            <a:ext cx="2536269" cy="316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Real-Life Example</a:t>
            </a:r>
            <a:endParaRPr lang="en-US" sz="1950" dirty="0"/>
          </a:p>
        </p:txBody>
      </p:sp>
      <p:sp>
        <p:nvSpPr>
          <p:cNvPr id="15" name="Text 8"/>
          <p:cNvSpPr/>
          <p:nvPr/>
        </p:nvSpPr>
        <p:spPr>
          <a:xfrm>
            <a:off x="7515225" y="6759773"/>
            <a:ext cx="6405086" cy="3245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Intel detects zero-day exploits 3x faster using federated learning.</a:t>
            </a:r>
            <a:endParaRPr lang="en-US" sz="15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3073" y="608409"/>
            <a:ext cx="7597854" cy="13804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Technical Deep Dive: How It Works</a:t>
            </a:r>
            <a:endParaRPr lang="en-US" sz="43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073" y="2320052"/>
            <a:ext cx="1104424" cy="132528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08728" y="2540913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Data Preprocessing</a:t>
            </a:r>
            <a:endParaRPr lang="en-US" sz="2150" dirty="0"/>
          </a:p>
        </p:txBody>
      </p:sp>
      <p:sp>
        <p:nvSpPr>
          <p:cNvPr id="6" name="Text 2"/>
          <p:cNvSpPr/>
          <p:nvPr/>
        </p:nvSpPr>
        <p:spPr>
          <a:xfrm>
            <a:off x="2208728" y="3018473"/>
            <a:ext cx="6162199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Feature extraction on client devices locally.</a:t>
            </a:r>
            <a:endParaRPr lang="en-US" sz="17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073" y="3645337"/>
            <a:ext cx="1104424" cy="132528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08728" y="3866198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Local Model Training</a:t>
            </a:r>
            <a:endParaRPr lang="en-US" sz="2150" dirty="0"/>
          </a:p>
        </p:txBody>
      </p:sp>
      <p:sp>
        <p:nvSpPr>
          <p:cNvPr id="9" name="Text 4"/>
          <p:cNvSpPr/>
          <p:nvPr/>
        </p:nvSpPr>
        <p:spPr>
          <a:xfrm>
            <a:off x="2208728" y="4343757"/>
            <a:ext cx="6162199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Training decentralized models on client data.</a:t>
            </a:r>
            <a:endParaRPr lang="en-US" sz="17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3073" y="4970621"/>
            <a:ext cx="1104424" cy="132528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208728" y="5191482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Secure Aggregation</a:t>
            </a:r>
            <a:endParaRPr lang="en-US" sz="2150" dirty="0"/>
          </a:p>
        </p:txBody>
      </p:sp>
      <p:sp>
        <p:nvSpPr>
          <p:cNvPr id="12" name="Text 6"/>
          <p:cNvSpPr/>
          <p:nvPr/>
        </p:nvSpPr>
        <p:spPr>
          <a:xfrm>
            <a:off x="2208728" y="5669042"/>
            <a:ext cx="6162199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Server combines model updates without data exposure.</a:t>
            </a:r>
            <a:endParaRPr lang="en-US" sz="17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3073" y="6295906"/>
            <a:ext cx="1104424" cy="1325285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2208728" y="6516767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Global Model Update</a:t>
            </a:r>
            <a:endParaRPr lang="en-US" sz="2150" dirty="0"/>
          </a:p>
        </p:txBody>
      </p:sp>
      <p:sp>
        <p:nvSpPr>
          <p:cNvPr id="15" name="Text 8"/>
          <p:cNvSpPr/>
          <p:nvPr/>
        </p:nvSpPr>
        <p:spPr>
          <a:xfrm>
            <a:off x="2208728" y="6994327"/>
            <a:ext cx="6162199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Refined model sent back to clients continuously.</a:t>
            </a:r>
            <a:endParaRPr lang="en-US" sz="17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41183"/>
            <a:ext cx="831187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Current Usage Across Industries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11693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Antivirus Companies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698081"/>
            <a:ext cx="284559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Avast</a:t>
            </a: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 and </a:t>
            </a:r>
            <a:r>
              <a:rPr lang="en-US" sz="1750" b="1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McAfee</a:t>
            </a: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 improve detection without data sharing.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4200406" y="311693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Healthcare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4200406" y="3698081"/>
            <a:ext cx="284559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Hospitals detect threats while complying with </a:t>
            </a:r>
            <a:r>
              <a:rPr lang="en-US" sz="1750" b="1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HIPAA</a:t>
            </a: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607022" y="311693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Mobile Security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607022" y="3698081"/>
            <a:ext cx="284559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Google</a:t>
            </a: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 enhances Android malware detection on devices.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11013638" y="311693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Corporate Networks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11013638" y="3698081"/>
            <a:ext cx="284559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Collaborative anomaly detection without central logs.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93790" y="533102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Cloud Platforms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793790" y="602551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Microsoft Azure</a:t>
            </a: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 shares threat intelligence securely.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533525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Real-World Example 1: Mobile Malware Detection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291245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5" name="Text 2"/>
          <p:cNvSpPr/>
          <p:nvPr/>
        </p:nvSpPr>
        <p:spPr>
          <a:xfrm>
            <a:off x="7017306" y="336911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Google's Approach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017306" y="3859530"/>
            <a:ext cx="289941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Uses federated learning on Android to detect malicious apps.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200203" y="3291245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8" name="Text 5"/>
          <p:cNvSpPr/>
          <p:nvPr/>
        </p:nvSpPr>
        <p:spPr>
          <a:xfrm>
            <a:off x="10937319" y="336911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Privacy Focus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937319" y="3859530"/>
            <a:ext cx="289941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Identifies threats without compromising user data privacy.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401866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11" name="Text 8"/>
          <p:cNvSpPr/>
          <p:nvPr/>
        </p:nvSpPr>
        <p:spPr>
          <a:xfrm>
            <a:off x="7017306" y="547973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Statistic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017306" y="5970151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20% improvement in detecting previously unseen malware samples.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66962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Real-World Example 2: Financial Fraud Detection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435149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Bank Collaboration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93264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Share fraud detection insights without exposing customer data.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435149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Privacy Preservation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93264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Federated models protect sensitive financial information.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435149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Statistic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93264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35% reduction in false positives using federated learning.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693</TotalTime>
  <Words>526</Words>
  <Application>Microsoft Office PowerPoint</Application>
  <PresentationFormat>Custom</PresentationFormat>
  <Paragraphs>105</Paragraphs>
  <Slides>12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Outfit Bold</vt:lpstr>
      <vt:lpstr>Arial</vt:lpstr>
      <vt:lpstr>Bitter</vt:lpstr>
      <vt:lpstr>Prata</vt:lpstr>
      <vt:lpstr>Raleway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Karan singh</cp:lastModifiedBy>
  <cp:revision>2</cp:revision>
  <dcterms:created xsi:type="dcterms:W3CDTF">2025-05-10T21:42:27Z</dcterms:created>
  <dcterms:modified xsi:type="dcterms:W3CDTF">2025-05-11T09:16:22Z</dcterms:modified>
</cp:coreProperties>
</file>